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9" r:id="rId41"/>
    <p:sldId id="295" r:id="rId42"/>
    <p:sldId id="296" r:id="rId43"/>
    <p:sldId id="297" r:id="rId44"/>
    <p:sldId id="298" r:id="rId45"/>
    <p:sldId id="300" r:id="rId46"/>
    <p:sldId id="301" r:id="rId47"/>
    <p:sldId id="302" r:id="rId48"/>
    <p:sldId id="303" r:id="rId49"/>
    <p:sldId id="304" r:id="rId50"/>
    <p:sldId id="30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9" d="100"/>
          <a:sy n="99" d="100"/>
        </p:scale>
        <p:origin x="-23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8E7856-A349-E341-BCB1-7E50D9195AEE}" type="datetimeFigureOut">
              <a:rPr lang="en-US" smtClean="0"/>
              <a:t>6/12/21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7297F7-5BD4-AE4B-9F1E-6A85AF65C696}" type="slidenum">
              <a:rPr lang="en-US" smtClean="0"/>
              <a:t>‹#›</a:t>
            </a:fld>
            <a:endParaRPr lang="en-US"/>
          </a:p>
        </p:txBody>
      </p:sp>
    </p:spTree>
    <p:extLst>
      <p:ext uri="{BB962C8B-B14F-4D97-AF65-F5344CB8AC3E}">
        <p14:creationId xmlns:p14="http://schemas.microsoft.com/office/powerpoint/2010/main" val="32387821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97297F7-5BD4-AE4B-9F1E-6A85AF65C696}" type="slidenum">
              <a:rPr lang="en-US" smtClean="0"/>
              <a:t>2</a:t>
            </a:fld>
            <a:endParaRPr lang="en-US"/>
          </a:p>
        </p:txBody>
      </p:sp>
    </p:spTree>
    <p:extLst>
      <p:ext uri="{BB962C8B-B14F-4D97-AF65-F5344CB8AC3E}">
        <p14:creationId xmlns:p14="http://schemas.microsoft.com/office/powerpoint/2010/main" val="1655772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PLEASE TAKE OUR SURVEY BY 6-27-21</a:t>
            </a:r>
          </a:p>
          <a:p>
            <a:endParaRPr lang="en-US" dirty="0" smtClean="0"/>
          </a:p>
          <a:p>
            <a:r>
              <a:rPr lang="en-US" dirty="0" smtClean="0"/>
              <a:t>ALL OF THESE IEP FORMS ARE AVAILABLE ON OUR WEBSITE WITH LINKS ATTACHED.</a:t>
            </a:r>
            <a:endParaRPr lang="en-US" dirty="0"/>
          </a:p>
        </p:txBody>
      </p:sp>
      <p:sp>
        <p:nvSpPr>
          <p:cNvPr id="4" name="Slide Number Placeholder 3"/>
          <p:cNvSpPr>
            <a:spLocks noGrp="1"/>
          </p:cNvSpPr>
          <p:nvPr>
            <p:ph type="sldNum" sz="quarter" idx="10"/>
          </p:nvPr>
        </p:nvSpPr>
        <p:spPr/>
        <p:txBody>
          <a:bodyPr/>
          <a:lstStyle/>
          <a:p>
            <a:fld id="{097297F7-5BD4-AE4B-9F1E-6A85AF65C696}" type="slidenum">
              <a:rPr lang="en-US" smtClean="0"/>
              <a:t>50</a:t>
            </a:fld>
            <a:endParaRPr lang="en-US"/>
          </a:p>
        </p:txBody>
      </p:sp>
    </p:spTree>
    <p:extLst>
      <p:ext uri="{BB962C8B-B14F-4D97-AF65-F5344CB8AC3E}">
        <p14:creationId xmlns:p14="http://schemas.microsoft.com/office/powerpoint/2010/main" val="9161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297F7-5BD4-AE4B-9F1E-6A85AF65C696}" type="slidenum">
              <a:rPr lang="en-US" smtClean="0"/>
              <a:t>6</a:t>
            </a:fld>
            <a:endParaRPr lang="en-US"/>
          </a:p>
        </p:txBody>
      </p:sp>
    </p:spTree>
    <p:extLst>
      <p:ext uri="{BB962C8B-B14F-4D97-AF65-F5344CB8AC3E}">
        <p14:creationId xmlns:p14="http://schemas.microsoft.com/office/powerpoint/2010/main" val="3135748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297F7-5BD4-AE4B-9F1E-6A85AF65C696}" type="slidenum">
              <a:rPr lang="en-US" smtClean="0"/>
              <a:t>8</a:t>
            </a:fld>
            <a:endParaRPr lang="en-US"/>
          </a:p>
        </p:txBody>
      </p:sp>
    </p:spTree>
    <p:extLst>
      <p:ext uri="{BB962C8B-B14F-4D97-AF65-F5344CB8AC3E}">
        <p14:creationId xmlns:p14="http://schemas.microsoft.com/office/powerpoint/2010/main" val="3114848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practice PBIS and Second Step, but big emotions are normal for little humans. We need to TEACH children how to behave; the same way we need to teach them anything else. Challenging behavior is only a problem when it becomes unsafe, violent, or harmful to the child or children around them (and staff). This is the kind of behavior we are talking about. If these challenging behaviors are still occurring after all these tricks have been tried, after all the BIR meetings, then it may be time to explore therapies or an IEP. There is a lot of stigma around something so helpful, but we have personal experience with them. One of us is a lawyer because of an IEP. Let’s explore later in these slides. First, How many people know about ACES?</a:t>
            </a:r>
            <a:endParaRPr lang="en-US" dirty="0"/>
          </a:p>
        </p:txBody>
      </p:sp>
      <p:sp>
        <p:nvSpPr>
          <p:cNvPr id="4" name="Slide Number Placeholder 3"/>
          <p:cNvSpPr>
            <a:spLocks noGrp="1"/>
          </p:cNvSpPr>
          <p:nvPr>
            <p:ph type="sldNum" sz="quarter" idx="10"/>
          </p:nvPr>
        </p:nvSpPr>
        <p:spPr/>
        <p:txBody>
          <a:bodyPr/>
          <a:lstStyle/>
          <a:p>
            <a:fld id="{097297F7-5BD4-AE4B-9F1E-6A85AF65C696}" type="slidenum">
              <a:rPr lang="en-US" smtClean="0"/>
              <a:t>36</a:t>
            </a:fld>
            <a:endParaRPr lang="en-US"/>
          </a:p>
        </p:txBody>
      </p:sp>
    </p:spTree>
    <p:extLst>
      <p:ext uri="{BB962C8B-B14F-4D97-AF65-F5344CB8AC3E}">
        <p14:creationId xmlns:p14="http://schemas.microsoft.com/office/powerpoint/2010/main" val="1200287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297F7-5BD4-AE4B-9F1E-6A85AF65C696}" type="slidenum">
              <a:rPr lang="en-US" smtClean="0"/>
              <a:t>39</a:t>
            </a:fld>
            <a:endParaRPr lang="en-US"/>
          </a:p>
        </p:txBody>
      </p:sp>
    </p:spTree>
    <p:extLst>
      <p:ext uri="{BB962C8B-B14F-4D97-AF65-F5344CB8AC3E}">
        <p14:creationId xmlns:p14="http://schemas.microsoft.com/office/powerpoint/2010/main" val="30294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 DON’T WATCH ANY OTHER VIDEO TODAY, PLEASE,</a:t>
            </a:r>
            <a:r>
              <a:rPr lang="en-US" baseline="0" dirty="0" smtClean="0"/>
              <a:t> PLEASE JUST WATCH THIS ONE. IT WILL CHANGE YOUR LIFE. BY DR. NADINE BURKE HARRIS. https://</a:t>
            </a:r>
            <a:r>
              <a:rPr lang="en-US" baseline="0" dirty="0" err="1" smtClean="0"/>
              <a:t>www.ted.com</a:t>
            </a:r>
            <a:r>
              <a:rPr lang="en-US" baseline="0" dirty="0" smtClean="0"/>
              <a:t>/talks/nadine_burke_harris_how_childhood_trauma_affects_health_across_a_lifetime?language=en</a:t>
            </a:r>
            <a:endParaRPr lang="en-US" dirty="0" smtClean="0"/>
          </a:p>
          <a:p>
            <a:endParaRPr lang="en-US" dirty="0"/>
          </a:p>
        </p:txBody>
      </p:sp>
      <p:sp>
        <p:nvSpPr>
          <p:cNvPr id="4" name="Slide Number Placeholder 3"/>
          <p:cNvSpPr>
            <a:spLocks noGrp="1"/>
          </p:cNvSpPr>
          <p:nvPr>
            <p:ph type="sldNum" sz="quarter" idx="10"/>
          </p:nvPr>
        </p:nvSpPr>
        <p:spPr/>
        <p:txBody>
          <a:bodyPr/>
          <a:lstStyle/>
          <a:p>
            <a:fld id="{097297F7-5BD4-AE4B-9F1E-6A85AF65C696}" type="slidenum">
              <a:rPr lang="en-US" smtClean="0"/>
              <a:t>40</a:t>
            </a:fld>
            <a:endParaRPr lang="en-US"/>
          </a:p>
        </p:txBody>
      </p:sp>
    </p:spTree>
    <p:extLst>
      <p:ext uri="{BB962C8B-B14F-4D97-AF65-F5344CB8AC3E}">
        <p14:creationId xmlns:p14="http://schemas.microsoft.com/office/powerpoint/2010/main" val="292252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 OUR WEBSITE: https://</a:t>
            </a:r>
            <a:r>
              <a:rPr lang="en-US" dirty="0" err="1" smtClean="0"/>
              <a:t>www.jollytoddlers.com</a:t>
            </a:r>
            <a:r>
              <a:rPr lang="en-US" dirty="0" smtClean="0"/>
              <a:t>/early-intervention</a:t>
            </a:r>
            <a:endParaRPr lang="en-US" dirty="0"/>
          </a:p>
        </p:txBody>
      </p:sp>
      <p:sp>
        <p:nvSpPr>
          <p:cNvPr id="4" name="Slide Number Placeholder 3"/>
          <p:cNvSpPr>
            <a:spLocks noGrp="1"/>
          </p:cNvSpPr>
          <p:nvPr>
            <p:ph type="sldNum" sz="quarter" idx="10"/>
          </p:nvPr>
        </p:nvSpPr>
        <p:spPr/>
        <p:txBody>
          <a:bodyPr/>
          <a:lstStyle/>
          <a:p>
            <a:fld id="{097297F7-5BD4-AE4B-9F1E-6A85AF65C696}" type="slidenum">
              <a:rPr lang="en-US" smtClean="0"/>
              <a:t>41</a:t>
            </a:fld>
            <a:endParaRPr lang="en-US"/>
          </a:p>
        </p:txBody>
      </p:sp>
    </p:spTree>
    <p:extLst>
      <p:ext uri="{BB962C8B-B14F-4D97-AF65-F5344CB8AC3E}">
        <p14:creationId xmlns:p14="http://schemas.microsoft.com/office/powerpoint/2010/main" val="52073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297F7-5BD4-AE4B-9F1E-6A85AF65C696}" type="slidenum">
              <a:rPr lang="en-US" smtClean="0"/>
              <a:t>44</a:t>
            </a:fld>
            <a:endParaRPr lang="en-US"/>
          </a:p>
        </p:txBody>
      </p:sp>
    </p:spTree>
    <p:extLst>
      <p:ext uri="{BB962C8B-B14F-4D97-AF65-F5344CB8AC3E}">
        <p14:creationId xmlns:p14="http://schemas.microsoft.com/office/powerpoint/2010/main" val="4274674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TAKE OUR SURVEY BY 6-27-21</a:t>
            </a:r>
            <a:endParaRPr lang="en-US" dirty="0"/>
          </a:p>
        </p:txBody>
      </p:sp>
      <p:sp>
        <p:nvSpPr>
          <p:cNvPr id="4" name="Slide Number Placeholder 3"/>
          <p:cNvSpPr>
            <a:spLocks noGrp="1"/>
          </p:cNvSpPr>
          <p:nvPr>
            <p:ph type="sldNum" sz="quarter" idx="10"/>
          </p:nvPr>
        </p:nvSpPr>
        <p:spPr/>
        <p:txBody>
          <a:bodyPr/>
          <a:lstStyle/>
          <a:p>
            <a:fld id="{097297F7-5BD4-AE4B-9F1E-6A85AF65C696}" type="slidenum">
              <a:rPr lang="en-US" smtClean="0"/>
              <a:t>49</a:t>
            </a:fld>
            <a:endParaRPr lang="en-US"/>
          </a:p>
        </p:txBody>
      </p:sp>
    </p:spTree>
    <p:extLst>
      <p:ext uri="{BB962C8B-B14F-4D97-AF65-F5344CB8AC3E}">
        <p14:creationId xmlns:p14="http://schemas.microsoft.com/office/powerpoint/2010/main" val="407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June 12,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131F9E-604E-4343-9F29-EF72E8231CAD}" type="datetime4">
              <a:rPr lang="en-US" smtClean="0"/>
              <a:pPr/>
              <a:t>June 12,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8E1CE-37F8-4102-8DF9-852A0A51F293}" type="datetime4">
              <a:rPr lang="en-US" smtClean="0"/>
              <a:pPr/>
              <a:t>June 12,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33F43-3E86-47E4-BFBB-2476D384E1C6}" type="datetime4">
              <a:rPr lang="en-US" smtClean="0"/>
              <a:pPr/>
              <a:t>June 12,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751663BA-01FC-4367-B6F3-ABB2645D55F1}" type="datetime4">
              <a:rPr lang="en-US" smtClean="0"/>
              <a:pPr/>
              <a:t>June 12, 2021</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June 12,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5CDA29-3CBE-48EA-92AE-A996835462BA}" type="datetime4">
              <a:rPr lang="en-US" smtClean="0"/>
              <a:pPr/>
              <a:t>June 12,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9EC054-3869-4501-B163-1BBFDE8DCE04}" type="datetime4">
              <a:rPr lang="en-US" smtClean="0"/>
              <a:pPr/>
              <a:t>June 12, 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pPr/>
              <a:t>June 12, 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June 12,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EA923-9BEE-48CE-9F28-5B525F399BAD}" type="datetime4">
              <a:rPr lang="en-US" smtClean="0"/>
              <a:pPr/>
              <a:t>June 12,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June 12, 2021</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aZ7mq6ekNQc&amp;t=6s" TargetMode="Externa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D-v8VMEMh4Q" TargetMode="Externa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hyperlink" Target="https://www.ted.com/talks/nadine_burke_harris_how_childhood_trauma_affects_health_across_a_lifetime?language=en"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hyperlink" Target="https://www.jollytoddlers.com/early-interventio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8.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hyperlink" Target="https://youtu.be/X5WwygeREr4"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9.emf"/></Relationships>
</file>

<file path=ppt/slides/_rels/slide6.xml.rels><?xml version="1.0" encoding="UTF-8" standalone="yes"?>
<Relationships xmlns="http://schemas.openxmlformats.org/package/2006/relationships"><Relationship Id="rId3" Type="http://schemas.openxmlformats.org/officeDocument/2006/relationships/hyperlink" Target="https://youtu.be/p6rFQ_ix7b8" TargetMode="External"/><Relationship Id="rId4" Type="http://schemas.openxmlformats.org/officeDocument/2006/relationships/hyperlink" Target="https://www.youtube.com/watch?v=dFxJfLEXsx4" TargetMode="External"/><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21500"/>
            <a:ext cx="7772400" cy="4571999"/>
          </a:xfrm>
        </p:spPr>
        <p:txBody>
          <a:bodyPr/>
          <a:lstStyle/>
          <a:p>
            <a:r>
              <a:rPr lang="en-US" sz="6600" dirty="0" smtClean="0"/>
              <a:t>BUILDING RELATIONSHIPS WITH </a:t>
            </a:r>
            <a:br>
              <a:rPr lang="en-US" sz="6600" dirty="0" smtClean="0"/>
            </a:br>
            <a:r>
              <a:rPr lang="en-US" sz="6600" dirty="0" smtClean="0"/>
              <a:t>CHILDREN WHO CHALLENGE US</a:t>
            </a:r>
            <a:endParaRPr lang="en-US" sz="6600" dirty="0"/>
          </a:p>
        </p:txBody>
      </p:sp>
      <p:sp>
        <p:nvSpPr>
          <p:cNvPr id="3" name="Subtitle 2"/>
          <p:cNvSpPr>
            <a:spLocks noGrp="1"/>
          </p:cNvSpPr>
          <p:nvPr>
            <p:ph type="subTitle" idx="1"/>
          </p:nvPr>
        </p:nvSpPr>
        <p:spPr>
          <a:xfrm>
            <a:off x="569742" y="5259073"/>
            <a:ext cx="6858000" cy="914400"/>
          </a:xfrm>
        </p:spPr>
        <p:txBody>
          <a:bodyPr/>
          <a:lstStyle/>
          <a:p>
            <a:r>
              <a:rPr lang="en-US" dirty="0" smtClean="0"/>
              <a:t>JOLLY TODDLERS JUNE 2021</a:t>
            </a:r>
            <a:endParaRPr lang="en-US" dirty="0"/>
          </a:p>
        </p:txBody>
      </p:sp>
    </p:spTree>
    <p:extLst>
      <p:ext uri="{BB962C8B-B14F-4D97-AF65-F5344CB8AC3E}">
        <p14:creationId xmlns:p14="http://schemas.microsoft.com/office/powerpoint/2010/main" val="33808426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TOLSTOY CONT’D</a:t>
            </a:r>
            <a:endParaRPr lang="en-US" dirty="0"/>
          </a:p>
        </p:txBody>
      </p:sp>
      <p:pic>
        <p:nvPicPr>
          <p:cNvPr id="4" name="Content Placeholder 3" descr="Screen Shot 2021-06-11 at 9.44.22 AM.png"/>
          <p:cNvPicPr>
            <a:picLocks noGrp="1" noChangeAspect="1"/>
          </p:cNvPicPr>
          <p:nvPr>
            <p:ph idx="1"/>
          </p:nvPr>
        </p:nvPicPr>
        <p:blipFill>
          <a:blip r:embed="rId2">
            <a:extLst>
              <a:ext uri="{28A0092B-C50C-407E-A947-70E740481C1C}">
                <a14:useLocalDpi xmlns:a14="http://schemas.microsoft.com/office/drawing/2010/main" val="0"/>
              </a:ext>
            </a:extLst>
          </a:blip>
          <a:srcRect l="-8965" r="-8965"/>
          <a:stretch>
            <a:fillRect/>
          </a:stretch>
        </p:blipFill>
        <p:spPr/>
      </p:pic>
    </p:spTree>
    <p:extLst>
      <p:ext uri="{BB962C8B-B14F-4D97-AF65-F5344CB8AC3E}">
        <p14:creationId xmlns:p14="http://schemas.microsoft.com/office/powerpoint/2010/main" val="4044784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DEAR ABBY LETTER- LET’S BRAINSTORM</a:t>
            </a:r>
            <a:endParaRPr lang="en-US" dirty="0"/>
          </a:p>
        </p:txBody>
      </p:sp>
      <p:sp>
        <p:nvSpPr>
          <p:cNvPr id="3" name="Content Placeholder 2"/>
          <p:cNvSpPr>
            <a:spLocks noGrp="1"/>
          </p:cNvSpPr>
          <p:nvPr>
            <p:ph idx="1"/>
          </p:nvPr>
        </p:nvSpPr>
        <p:spPr>
          <a:xfrm>
            <a:off x="5005921" y="2186201"/>
            <a:ext cx="2484957" cy="2668239"/>
          </a:xfrm>
        </p:spPr>
        <p:txBody>
          <a:bodyPr/>
          <a:lstStyle/>
          <a:p>
            <a:r>
              <a:rPr lang="en-US" u="sng" dirty="0" smtClean="0"/>
              <a:t>WATCH THIS VIDEO:</a:t>
            </a:r>
          </a:p>
          <a:p>
            <a:r>
              <a:rPr lang="en-US" dirty="0" smtClean="0">
                <a:hlinkClick r:id="rId2"/>
              </a:rPr>
              <a:t>https</a:t>
            </a:r>
            <a:r>
              <a:rPr lang="en-US" dirty="0">
                <a:hlinkClick r:id="rId2"/>
              </a:rPr>
              <a:t>://</a:t>
            </a:r>
            <a:r>
              <a:rPr lang="en-US" dirty="0" err="1">
                <a:hlinkClick r:id="rId2"/>
              </a:rPr>
              <a:t>www.youtube.com</a:t>
            </a:r>
            <a:r>
              <a:rPr lang="en-US" dirty="0">
                <a:hlinkClick r:id="rId2"/>
              </a:rPr>
              <a:t>/</a:t>
            </a:r>
            <a:r>
              <a:rPr lang="en-US" dirty="0" err="1">
                <a:hlinkClick r:id="rId2"/>
              </a:rPr>
              <a:t>watch?v</a:t>
            </a:r>
            <a:r>
              <a:rPr lang="en-US" dirty="0">
                <a:hlinkClick r:id="rId2"/>
              </a:rPr>
              <a:t>=aZ7mq6ekNQc&amp;t=6s</a:t>
            </a:r>
            <a:endParaRPr lang="en-US" dirty="0"/>
          </a:p>
        </p:txBody>
      </p:sp>
      <p:pic>
        <p:nvPicPr>
          <p:cNvPr id="4" name="Picture 3" descr="Screen Shot 2021-06-11 at 9.49.09 AM.png"/>
          <p:cNvPicPr>
            <a:picLocks noChangeAspect="1"/>
          </p:cNvPicPr>
          <p:nvPr/>
        </p:nvPicPr>
        <p:blipFill rotWithShape="1">
          <a:blip r:embed="rId3">
            <a:extLst>
              <a:ext uri="{28A0092B-C50C-407E-A947-70E740481C1C}">
                <a14:useLocalDpi xmlns:a14="http://schemas.microsoft.com/office/drawing/2010/main" val="0"/>
              </a:ext>
            </a:extLst>
          </a:blip>
          <a:srcRect t="19242"/>
          <a:stretch/>
        </p:blipFill>
        <p:spPr>
          <a:xfrm>
            <a:off x="457200" y="1524318"/>
            <a:ext cx="3844665" cy="4464518"/>
          </a:xfrm>
          <a:prstGeom prst="rect">
            <a:avLst/>
          </a:prstGeom>
        </p:spPr>
      </p:pic>
    </p:spTree>
    <p:extLst>
      <p:ext uri="{BB962C8B-B14F-4D97-AF65-F5344CB8AC3E}">
        <p14:creationId xmlns:p14="http://schemas.microsoft.com/office/powerpoint/2010/main" val="2640198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5791200" cy="1371600"/>
          </a:xfrm>
        </p:spPr>
        <p:txBody>
          <a:bodyPr>
            <a:normAutofit fontScale="90000"/>
          </a:bodyPr>
          <a:lstStyle/>
          <a:p>
            <a:r>
              <a:rPr lang="en-US" dirty="0" smtClean="0"/>
              <a:t>HANDOUTS: PARENTS COUNT &amp; DID YOU KNOW?</a:t>
            </a:r>
            <a:endParaRPr lang="en-US" dirty="0"/>
          </a:p>
        </p:txBody>
      </p:sp>
      <p:pic>
        <p:nvPicPr>
          <p:cNvPr id="6" name="Content Placeholder 5" descr="Screen Shot 2021-06-11 at 9.51.08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897" r="221"/>
          <a:stretch/>
        </p:blipFill>
        <p:spPr>
          <a:xfrm>
            <a:off x="457200" y="1752600"/>
            <a:ext cx="5546690" cy="4373563"/>
          </a:xfrm>
        </p:spPr>
      </p:pic>
      <p:sp>
        <p:nvSpPr>
          <p:cNvPr id="8" name="TextBox 7"/>
          <p:cNvSpPr txBox="1"/>
          <p:nvPr/>
        </p:nvSpPr>
        <p:spPr>
          <a:xfrm>
            <a:off x="457200" y="5941497"/>
            <a:ext cx="4480714" cy="369332"/>
          </a:xfrm>
          <a:prstGeom prst="rect">
            <a:avLst/>
          </a:prstGeom>
          <a:noFill/>
        </p:spPr>
        <p:txBody>
          <a:bodyPr wrap="none" rtlCol="0">
            <a:spAutoFit/>
          </a:bodyPr>
          <a:lstStyle/>
          <a:p>
            <a:r>
              <a:rPr lang="en-US" dirty="0" smtClean="0"/>
              <a:t>ALSO SEE DID YOU KNOW? HANDOUT</a:t>
            </a:r>
            <a:endParaRPr lang="en-US" dirty="0"/>
          </a:p>
        </p:txBody>
      </p:sp>
    </p:spTree>
    <p:extLst>
      <p:ext uri="{BB962C8B-B14F-4D97-AF65-F5344CB8AC3E}">
        <p14:creationId xmlns:p14="http://schemas.microsoft.com/office/powerpoint/2010/main" val="1467435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00728"/>
            <a:ext cx="7772400" cy="4571999"/>
          </a:xfrm>
        </p:spPr>
        <p:txBody>
          <a:bodyPr/>
          <a:lstStyle/>
          <a:p>
            <a:r>
              <a:rPr lang="en-US" dirty="0" smtClean="0"/>
              <a:t>Now let’s look at everyday examples</a:t>
            </a:r>
            <a:endParaRPr lang="en-US" dirty="0"/>
          </a:p>
        </p:txBody>
      </p:sp>
      <p:sp>
        <p:nvSpPr>
          <p:cNvPr id="3" name="Subtitle 2"/>
          <p:cNvSpPr>
            <a:spLocks noGrp="1"/>
          </p:cNvSpPr>
          <p:nvPr>
            <p:ph type="subTitle" idx="1"/>
          </p:nvPr>
        </p:nvSpPr>
        <p:spPr>
          <a:xfrm>
            <a:off x="457200" y="5686621"/>
            <a:ext cx="6858000" cy="496322"/>
          </a:xfrm>
        </p:spPr>
        <p:txBody>
          <a:bodyPr/>
          <a:lstStyle/>
          <a:p>
            <a:r>
              <a:rPr lang="en-US" dirty="0" smtClean="0"/>
              <a:t>Family routine guides</a:t>
            </a:r>
            <a:endParaRPr lang="en-US" dirty="0"/>
          </a:p>
        </p:txBody>
      </p:sp>
    </p:spTree>
    <p:extLst>
      <p:ext uri="{BB962C8B-B14F-4D97-AF65-F5344CB8AC3E}">
        <p14:creationId xmlns:p14="http://schemas.microsoft.com/office/powerpoint/2010/main" val="11674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mily-Routine-Guide-Snapshot_Atten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843" y="0"/>
            <a:ext cx="5299364" cy="6858000"/>
          </a:xfrm>
          <a:prstGeom prst="rect">
            <a:avLst/>
          </a:prstGeom>
        </p:spPr>
      </p:pic>
    </p:spTree>
    <p:extLst>
      <p:ext uri="{BB962C8B-B14F-4D97-AF65-F5344CB8AC3E}">
        <p14:creationId xmlns:p14="http://schemas.microsoft.com/office/powerpoint/2010/main" val="1222060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mily-Routine-Guide-Snapshot_Bedtim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474" y="120946"/>
            <a:ext cx="5299364" cy="6858000"/>
          </a:xfrm>
          <a:prstGeom prst="rect">
            <a:avLst/>
          </a:prstGeom>
        </p:spPr>
      </p:pic>
    </p:spTree>
    <p:extLst>
      <p:ext uri="{BB962C8B-B14F-4D97-AF65-F5344CB8AC3E}">
        <p14:creationId xmlns:p14="http://schemas.microsoft.com/office/powerpoint/2010/main" val="2271042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mily-Routine-Guide-Snapshot_Clean-U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325" y="0"/>
            <a:ext cx="5299364" cy="6858000"/>
          </a:xfrm>
          <a:prstGeom prst="rect">
            <a:avLst/>
          </a:prstGeom>
        </p:spPr>
      </p:pic>
    </p:spTree>
    <p:extLst>
      <p:ext uri="{BB962C8B-B14F-4D97-AF65-F5344CB8AC3E}">
        <p14:creationId xmlns:p14="http://schemas.microsoft.com/office/powerpoint/2010/main" val="375711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mily-Routine-Guide-Snapshot_Outsid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195" y="0"/>
            <a:ext cx="5299364" cy="6858000"/>
          </a:xfrm>
          <a:prstGeom prst="rect">
            <a:avLst/>
          </a:prstGeom>
        </p:spPr>
      </p:pic>
    </p:spTree>
    <p:extLst>
      <p:ext uri="{BB962C8B-B14F-4D97-AF65-F5344CB8AC3E}">
        <p14:creationId xmlns:p14="http://schemas.microsoft.com/office/powerpoint/2010/main" val="2499775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mily-Routine-Guide-Snapshot_Quiet Tim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676" y="0"/>
            <a:ext cx="5299364" cy="6858000"/>
          </a:xfrm>
          <a:prstGeom prst="rect">
            <a:avLst/>
          </a:prstGeom>
        </p:spPr>
      </p:pic>
    </p:spTree>
    <p:extLst>
      <p:ext uri="{BB962C8B-B14F-4D97-AF65-F5344CB8AC3E}">
        <p14:creationId xmlns:p14="http://schemas.microsoft.com/office/powerpoint/2010/main" val="1713750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mily-Routine-Guide-Snapshot_Rea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872" y="0"/>
            <a:ext cx="5299364" cy="6858000"/>
          </a:xfrm>
          <a:prstGeom prst="rect">
            <a:avLst/>
          </a:prstGeom>
        </p:spPr>
      </p:pic>
    </p:spTree>
    <p:extLst>
      <p:ext uri="{BB962C8B-B14F-4D97-AF65-F5344CB8AC3E}">
        <p14:creationId xmlns:p14="http://schemas.microsoft.com/office/powerpoint/2010/main" val="687392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768"/>
            <a:ext cx="5791200" cy="1371600"/>
          </a:xfrm>
        </p:spPr>
        <p:txBody>
          <a:bodyPr>
            <a:normAutofit/>
          </a:bodyPr>
          <a:lstStyle/>
          <a:p>
            <a:r>
              <a:rPr lang="en-US" sz="2800" dirty="0" smtClean="0"/>
              <a:t>THREE DOGS EXERCISE: JOT DOWN WHAT QUALITIES COME TO MIND</a:t>
            </a:r>
            <a:endParaRPr lang="en-US" sz="2800" dirty="0"/>
          </a:p>
        </p:txBody>
      </p:sp>
      <p:sp>
        <p:nvSpPr>
          <p:cNvPr id="3" name="Text Placeholder 2"/>
          <p:cNvSpPr>
            <a:spLocks noGrp="1"/>
          </p:cNvSpPr>
          <p:nvPr>
            <p:ph type="body" idx="1"/>
          </p:nvPr>
        </p:nvSpPr>
        <p:spPr>
          <a:xfrm>
            <a:off x="2843083" y="2401997"/>
            <a:ext cx="1925465" cy="463162"/>
          </a:xfrm>
        </p:spPr>
        <p:txBody>
          <a:bodyPr/>
          <a:lstStyle/>
          <a:p>
            <a:r>
              <a:rPr lang="en-US" dirty="0" smtClean="0"/>
              <a:t>GERMAN SHEPARD</a:t>
            </a:r>
            <a:endParaRPr lang="en-US" dirty="0"/>
          </a:p>
        </p:txBody>
      </p:sp>
      <p:pic>
        <p:nvPicPr>
          <p:cNvPr id="7" name="Content Placeholder 6" descr="Chihuahua.jpg"/>
          <p:cNvPicPr>
            <a:picLocks noGrp="1" noChangeAspect="1"/>
          </p:cNvPicPr>
          <p:nvPr>
            <p:ph sz="half" idx="2"/>
          </p:nvPr>
        </p:nvPicPr>
        <p:blipFill>
          <a:blip r:embed="rId3">
            <a:extLst>
              <a:ext uri="{28A0092B-C50C-407E-A947-70E740481C1C}">
                <a14:useLocalDpi xmlns:a14="http://schemas.microsoft.com/office/drawing/2010/main" val="0"/>
              </a:ext>
            </a:extLst>
          </a:blip>
          <a:srcRect l="3020" r="3020"/>
          <a:stretch>
            <a:fillRect/>
          </a:stretch>
        </p:blipFill>
        <p:spPr>
          <a:xfrm>
            <a:off x="457200" y="3019473"/>
            <a:ext cx="1549559" cy="1807819"/>
          </a:xfrm>
        </p:spPr>
      </p:pic>
      <p:sp>
        <p:nvSpPr>
          <p:cNvPr id="5" name="Text Placeholder 4"/>
          <p:cNvSpPr>
            <a:spLocks noGrp="1"/>
          </p:cNvSpPr>
          <p:nvPr>
            <p:ph type="body" sz="quarter" idx="3"/>
          </p:nvPr>
        </p:nvSpPr>
        <p:spPr>
          <a:xfrm>
            <a:off x="5350446" y="2225397"/>
            <a:ext cx="3291840" cy="639762"/>
          </a:xfrm>
        </p:spPr>
        <p:txBody>
          <a:bodyPr/>
          <a:lstStyle/>
          <a:p>
            <a:r>
              <a:rPr lang="en-US" dirty="0" smtClean="0"/>
              <a:t>GOLDEN RETRIEVER</a:t>
            </a:r>
            <a:endParaRPr lang="en-US" dirty="0"/>
          </a:p>
        </p:txBody>
      </p:sp>
      <p:pic>
        <p:nvPicPr>
          <p:cNvPr id="11" name="Content Placeholder 10" descr="Goldenretriever.jpg"/>
          <p:cNvPicPr>
            <a:picLocks noGrp="1" noChangeAspect="1"/>
          </p:cNvPicPr>
          <p:nvPr>
            <p:ph sz="quarter" idx="4"/>
          </p:nvPr>
        </p:nvPicPr>
        <p:blipFill>
          <a:blip r:embed="rId4">
            <a:extLst>
              <a:ext uri="{28A0092B-C50C-407E-A947-70E740481C1C}">
                <a14:useLocalDpi xmlns:a14="http://schemas.microsoft.com/office/drawing/2010/main" val="0"/>
              </a:ext>
            </a:extLst>
          </a:blip>
          <a:srcRect l="3020" r="3020"/>
          <a:stretch>
            <a:fillRect/>
          </a:stretch>
        </p:blipFill>
        <p:spPr>
          <a:xfrm>
            <a:off x="5639838" y="2865159"/>
            <a:ext cx="2238488" cy="2611569"/>
          </a:xfrm>
        </p:spPr>
      </p:pic>
      <p:sp>
        <p:nvSpPr>
          <p:cNvPr id="8" name="Text Placeholder 2"/>
          <p:cNvSpPr txBox="1">
            <a:spLocks/>
          </p:cNvSpPr>
          <p:nvPr/>
        </p:nvSpPr>
        <p:spPr>
          <a:xfrm>
            <a:off x="268760" y="2401997"/>
            <a:ext cx="1925465" cy="463162"/>
          </a:xfrm>
          <a:prstGeom prst="rect">
            <a:avLst/>
          </a:prstGeom>
        </p:spPr>
        <p:txBody>
          <a:bodyPr vert="horz" lIns="91440" tIns="45720" rIns="91440" bIns="45720" rtlCol="0" anchor="b">
            <a:noAutofit/>
          </a:bodyPr>
          <a:lstStyle>
            <a:lvl1pPr marL="0" indent="0" algn="l" defTabSz="914400" rtl="0" eaLnBrk="1" latinLnBrk="0" hangingPunct="1">
              <a:spcBef>
                <a:spcPct val="20000"/>
              </a:spcBef>
              <a:spcAft>
                <a:spcPts val="600"/>
              </a:spcAft>
              <a:buFont typeface="Arial" pitchFamily="34" charset="0"/>
              <a:buNone/>
              <a:defRPr sz="1800" b="0" kern="1200" cap="all" spc="100" baseline="0">
                <a:solidFill>
                  <a:schemeClr val="tx1"/>
                </a:solidFill>
                <a:latin typeface="+mj-lt"/>
                <a:ea typeface="+mn-ea"/>
                <a:cs typeface="+mn-cs"/>
              </a:defRPr>
            </a:lvl1pPr>
            <a:lvl2pPr marL="457200" indent="0" algn="l" defTabSz="914400" rtl="0" eaLnBrk="1" latinLnBrk="0" hangingPunct="1">
              <a:spcBef>
                <a:spcPct val="20000"/>
              </a:spcBef>
              <a:buClr>
                <a:schemeClr val="tx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tx2"/>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tx2"/>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tx2"/>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tx2"/>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Clr>
                <a:schemeClr val="tx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tx2"/>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tx2"/>
              </a:buClr>
              <a:buFont typeface="Arial" pitchFamily="34" charset="0"/>
              <a:buNone/>
              <a:defRPr sz="1600" b="1" kern="1200">
                <a:solidFill>
                  <a:schemeClr val="tx1"/>
                </a:solidFill>
                <a:latin typeface="+mn-lt"/>
                <a:ea typeface="+mn-ea"/>
                <a:cs typeface="+mn-cs"/>
              </a:defRPr>
            </a:lvl9pPr>
          </a:lstStyle>
          <a:p>
            <a:r>
              <a:rPr lang="en-US" dirty="0" smtClean="0"/>
              <a:t>CHIHUAHUA</a:t>
            </a:r>
            <a:endParaRPr lang="en-US" dirty="0"/>
          </a:p>
        </p:txBody>
      </p:sp>
      <p:pic>
        <p:nvPicPr>
          <p:cNvPr id="10" name="Picture 9" descr="GermanShepher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083" y="2865159"/>
            <a:ext cx="2016346" cy="2209694"/>
          </a:xfrm>
          <a:prstGeom prst="rect">
            <a:avLst/>
          </a:prstGeom>
        </p:spPr>
      </p:pic>
      <p:sp>
        <p:nvSpPr>
          <p:cNvPr id="12" name="TextBox 11"/>
          <p:cNvSpPr txBox="1"/>
          <p:nvPr/>
        </p:nvSpPr>
        <p:spPr>
          <a:xfrm>
            <a:off x="457200" y="5642328"/>
            <a:ext cx="1724162" cy="369332"/>
          </a:xfrm>
          <a:prstGeom prst="rect">
            <a:avLst/>
          </a:prstGeom>
          <a:noFill/>
        </p:spPr>
        <p:txBody>
          <a:bodyPr wrap="none" rtlCol="0">
            <a:spAutoFit/>
          </a:bodyPr>
          <a:lstStyle/>
          <a:p>
            <a:r>
              <a:rPr lang="en-US" dirty="0" smtClean="0"/>
              <a:t>Active? Noisy?</a:t>
            </a:r>
            <a:endParaRPr lang="en-US" dirty="0"/>
          </a:p>
        </p:txBody>
      </p:sp>
      <p:sp>
        <p:nvSpPr>
          <p:cNvPr id="13" name="TextBox 12"/>
          <p:cNvSpPr txBox="1"/>
          <p:nvPr/>
        </p:nvSpPr>
        <p:spPr>
          <a:xfrm>
            <a:off x="3006467" y="5634487"/>
            <a:ext cx="2301719" cy="369332"/>
          </a:xfrm>
          <a:prstGeom prst="rect">
            <a:avLst/>
          </a:prstGeom>
          <a:noFill/>
        </p:spPr>
        <p:txBody>
          <a:bodyPr wrap="none" rtlCol="0">
            <a:spAutoFit/>
          </a:bodyPr>
          <a:lstStyle/>
          <a:p>
            <a:r>
              <a:rPr lang="en-US" dirty="0" smtClean="0"/>
              <a:t>Brave? Determined?</a:t>
            </a:r>
            <a:endParaRPr lang="en-US" dirty="0"/>
          </a:p>
        </p:txBody>
      </p:sp>
      <p:sp>
        <p:nvSpPr>
          <p:cNvPr id="14" name="TextBox 13"/>
          <p:cNvSpPr txBox="1"/>
          <p:nvPr/>
        </p:nvSpPr>
        <p:spPr>
          <a:xfrm>
            <a:off x="5871684" y="5642328"/>
            <a:ext cx="2006642" cy="369332"/>
          </a:xfrm>
          <a:prstGeom prst="rect">
            <a:avLst/>
          </a:prstGeom>
          <a:noFill/>
        </p:spPr>
        <p:txBody>
          <a:bodyPr wrap="none" rtlCol="0">
            <a:spAutoFit/>
          </a:bodyPr>
          <a:lstStyle/>
          <a:p>
            <a:r>
              <a:rPr lang="en-US" dirty="0" smtClean="0"/>
              <a:t>Friendly? Gentle?</a:t>
            </a:r>
            <a:endParaRPr lang="en-US" dirty="0"/>
          </a:p>
        </p:txBody>
      </p:sp>
    </p:spTree>
    <p:extLst>
      <p:ext uri="{BB962C8B-B14F-4D97-AF65-F5344CB8AC3E}">
        <p14:creationId xmlns:p14="http://schemas.microsoft.com/office/powerpoint/2010/main" val="15955657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t>Cooperation</a:t>
            </a:r>
            <a:endParaRPr lang="en-US" sz="6600" dirty="0"/>
          </a:p>
        </p:txBody>
      </p:sp>
      <p:sp>
        <p:nvSpPr>
          <p:cNvPr id="3" name="Subtitle 2"/>
          <p:cNvSpPr>
            <a:spLocks noGrp="1"/>
          </p:cNvSpPr>
          <p:nvPr>
            <p:ph type="subTitle" idx="1"/>
          </p:nvPr>
        </p:nvSpPr>
        <p:spPr>
          <a:xfrm>
            <a:off x="598321" y="1786095"/>
            <a:ext cx="6858000" cy="914400"/>
          </a:xfrm>
        </p:spPr>
        <p:txBody>
          <a:bodyPr/>
          <a:lstStyle/>
          <a:p>
            <a:r>
              <a:rPr lang="en-US" dirty="0" smtClean="0"/>
              <a:t>How to teach </a:t>
            </a:r>
            <a:endParaRPr lang="en-US" dirty="0"/>
          </a:p>
        </p:txBody>
      </p:sp>
    </p:spTree>
    <p:extLst>
      <p:ext uri="{BB962C8B-B14F-4D97-AF65-F5344CB8AC3E}">
        <p14:creationId xmlns:p14="http://schemas.microsoft.com/office/powerpoint/2010/main" val="3481709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aching_cooper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521" y="287245"/>
            <a:ext cx="4820391" cy="6238153"/>
          </a:xfrm>
          <a:prstGeom prst="rect">
            <a:avLst/>
          </a:prstGeom>
        </p:spPr>
      </p:pic>
    </p:spTree>
    <p:extLst>
      <p:ext uri="{BB962C8B-B14F-4D97-AF65-F5344CB8AC3E}">
        <p14:creationId xmlns:p14="http://schemas.microsoft.com/office/powerpoint/2010/main" val="3179424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aching_cooper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037" y="0"/>
            <a:ext cx="5299364" cy="6858000"/>
          </a:xfrm>
          <a:prstGeom prst="rect">
            <a:avLst/>
          </a:prstGeom>
        </p:spPr>
      </p:pic>
    </p:spTree>
    <p:extLst>
      <p:ext uri="{BB962C8B-B14F-4D97-AF65-F5344CB8AC3E}">
        <p14:creationId xmlns:p14="http://schemas.microsoft.com/office/powerpoint/2010/main" val="1163396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aching_cooper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278" y="0"/>
            <a:ext cx="5299364" cy="6858000"/>
          </a:xfrm>
          <a:prstGeom prst="rect">
            <a:avLst/>
          </a:prstGeom>
        </p:spPr>
      </p:pic>
    </p:spTree>
    <p:extLst>
      <p:ext uri="{BB962C8B-B14F-4D97-AF65-F5344CB8AC3E}">
        <p14:creationId xmlns:p14="http://schemas.microsoft.com/office/powerpoint/2010/main" val="627820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aching_cooper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13" y="0"/>
            <a:ext cx="5299364" cy="6858000"/>
          </a:xfrm>
          <a:prstGeom prst="rect">
            <a:avLst/>
          </a:prstGeom>
        </p:spPr>
      </p:pic>
    </p:spTree>
    <p:extLst>
      <p:ext uri="{BB962C8B-B14F-4D97-AF65-F5344CB8AC3E}">
        <p14:creationId xmlns:p14="http://schemas.microsoft.com/office/powerpoint/2010/main" val="586151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 to Shape &amp; Manage Your Young Child’s Behavior - HealthyChildren.or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2357428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 to Shape &amp; Manage Your Young Child’s Behavior - HealthyChildren.or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411237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 to Shape &amp; Manage Your Young Child’s Behavior - HealthyChildren.org.pdf"/>
          <p:cNvPicPr>
            <a:picLocks noChangeAspect="1"/>
          </p:cNvPicPr>
          <p:nvPr/>
        </p:nvPicPr>
        <p:blipFill rotWithShape="1">
          <a:blip r:embed="rId2">
            <a:extLst>
              <a:ext uri="{28A0092B-C50C-407E-A947-70E740481C1C}">
                <a14:useLocalDpi xmlns:a14="http://schemas.microsoft.com/office/drawing/2010/main" val="0"/>
              </a:ext>
            </a:extLst>
          </a:blip>
          <a:srcRect b="28361"/>
          <a:stretch/>
        </p:blipFill>
        <p:spPr>
          <a:xfrm>
            <a:off x="0" y="936421"/>
            <a:ext cx="8875059" cy="4913003"/>
          </a:xfrm>
          <a:prstGeom prst="rect">
            <a:avLst/>
          </a:prstGeom>
        </p:spPr>
      </p:pic>
    </p:spTree>
    <p:extLst>
      <p:ext uri="{BB962C8B-B14F-4D97-AF65-F5344CB8AC3E}">
        <p14:creationId xmlns:p14="http://schemas.microsoft.com/office/powerpoint/2010/main" val="2592329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to discipline</a:t>
            </a:r>
            <a:endParaRPr lang="en-US" dirty="0"/>
          </a:p>
        </p:txBody>
      </p:sp>
      <p:sp>
        <p:nvSpPr>
          <p:cNvPr id="3" name="Subtitle 2"/>
          <p:cNvSpPr>
            <a:spLocks noGrp="1"/>
          </p:cNvSpPr>
          <p:nvPr>
            <p:ph type="subTitle" idx="1"/>
          </p:nvPr>
        </p:nvSpPr>
        <p:spPr/>
        <p:txBody>
          <a:bodyPr/>
          <a:lstStyle/>
          <a:p>
            <a:r>
              <a:rPr lang="en-US" dirty="0" smtClean="0"/>
              <a:t>Absolutely no physical abuse. Ever.</a:t>
            </a:r>
            <a:endParaRPr lang="en-US" dirty="0"/>
          </a:p>
        </p:txBody>
      </p:sp>
    </p:spTree>
    <p:extLst>
      <p:ext uri="{BB962C8B-B14F-4D97-AF65-F5344CB8AC3E}">
        <p14:creationId xmlns:p14="http://schemas.microsoft.com/office/powerpoint/2010/main" val="1695854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 the Best Way to Discipline My Child_ - HealthyChildren.or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1902223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temperament</a:t>
            </a:r>
            <a:endParaRPr lang="en-US" dirty="0"/>
          </a:p>
        </p:txBody>
      </p:sp>
      <p:pic>
        <p:nvPicPr>
          <p:cNvPr id="4" name="Content Placeholder 3" descr="Screen Shot 2021-06-11 at 9.00.57 AM.png"/>
          <p:cNvPicPr>
            <a:picLocks noGrp="1" noChangeAspect="1"/>
          </p:cNvPicPr>
          <p:nvPr>
            <p:ph idx="1"/>
          </p:nvPr>
        </p:nvPicPr>
        <p:blipFill>
          <a:blip r:embed="rId2">
            <a:extLst>
              <a:ext uri="{28A0092B-C50C-407E-A947-70E740481C1C}">
                <a14:useLocalDpi xmlns:a14="http://schemas.microsoft.com/office/drawing/2010/main" val="0"/>
              </a:ext>
            </a:extLst>
          </a:blip>
          <a:srcRect l="851" r="851"/>
          <a:stretch>
            <a:fillRect/>
          </a:stretch>
        </p:blipFill>
        <p:spPr/>
      </p:pic>
    </p:spTree>
    <p:extLst>
      <p:ext uri="{BB962C8B-B14F-4D97-AF65-F5344CB8AC3E}">
        <p14:creationId xmlns:p14="http://schemas.microsoft.com/office/powerpoint/2010/main" val="10665699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 the Best Way to Discipline My Child_ - HealthyChildren.or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272791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 the Best Way to Discipline My Child_ - HealthyChildren.or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830776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 the Best Way to Discipline My Child_ - HealthyChildren.or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Tree>
    <p:extLst>
      <p:ext uri="{BB962C8B-B14F-4D97-AF65-F5344CB8AC3E}">
        <p14:creationId xmlns:p14="http://schemas.microsoft.com/office/powerpoint/2010/main" val="3006540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 the Best Way to Discipline My Child_ - HealthyChildren.org.pdf"/>
          <p:cNvPicPr>
            <a:picLocks noChangeAspect="1"/>
          </p:cNvPicPr>
          <p:nvPr/>
        </p:nvPicPr>
        <p:blipFill rotWithShape="1">
          <a:blip r:embed="rId2">
            <a:extLst>
              <a:ext uri="{28A0092B-C50C-407E-A947-70E740481C1C}">
                <a14:useLocalDpi xmlns:a14="http://schemas.microsoft.com/office/drawing/2010/main" val="0"/>
              </a:ext>
            </a:extLst>
          </a:blip>
          <a:srcRect b="22002"/>
          <a:stretch/>
        </p:blipFill>
        <p:spPr>
          <a:xfrm>
            <a:off x="0" y="448969"/>
            <a:ext cx="8875059" cy="5349144"/>
          </a:xfrm>
          <a:prstGeom prst="rect">
            <a:avLst/>
          </a:prstGeom>
        </p:spPr>
      </p:pic>
    </p:spTree>
    <p:extLst>
      <p:ext uri="{BB962C8B-B14F-4D97-AF65-F5344CB8AC3E}">
        <p14:creationId xmlns:p14="http://schemas.microsoft.com/office/powerpoint/2010/main" val="1817227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 to Give a Time-Out - HealthyChildren.or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2519515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 to Give a Time-Out - HealthyChildren.or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73" y="0"/>
            <a:ext cx="8875059" cy="6858000"/>
          </a:xfrm>
          <a:prstGeom prst="rect">
            <a:avLst/>
          </a:prstGeom>
        </p:spPr>
      </p:pic>
    </p:spTree>
    <p:extLst>
      <p:ext uri="{BB962C8B-B14F-4D97-AF65-F5344CB8AC3E}">
        <p14:creationId xmlns:p14="http://schemas.microsoft.com/office/powerpoint/2010/main" val="3236541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85801"/>
            <a:ext cx="7772400" cy="4571999"/>
          </a:xfrm>
        </p:spPr>
        <p:txBody>
          <a:bodyPr/>
          <a:lstStyle/>
          <a:p>
            <a:r>
              <a:rPr lang="en-US" dirty="0" smtClean="0"/>
              <a:t>Activities to avoid </a:t>
            </a:r>
            <a:r>
              <a:rPr lang="en-US" sz="7200" dirty="0" smtClean="0"/>
              <a:t>challenging</a:t>
            </a:r>
            <a:r>
              <a:rPr lang="en-US" dirty="0" smtClean="0"/>
              <a:t> behaviors</a:t>
            </a:r>
            <a:endParaRPr lang="en-US" dirty="0"/>
          </a:p>
        </p:txBody>
      </p:sp>
      <p:sp>
        <p:nvSpPr>
          <p:cNvPr id="3" name="Subtitle 2"/>
          <p:cNvSpPr>
            <a:spLocks noGrp="1"/>
          </p:cNvSpPr>
          <p:nvPr>
            <p:ph type="subTitle" idx="1"/>
          </p:nvPr>
        </p:nvSpPr>
        <p:spPr>
          <a:xfrm>
            <a:off x="572663" y="5488698"/>
            <a:ext cx="6858000" cy="914400"/>
          </a:xfrm>
        </p:spPr>
        <p:txBody>
          <a:bodyPr/>
          <a:lstStyle/>
          <a:p>
            <a:r>
              <a:rPr lang="en-US" dirty="0" smtClean="0"/>
              <a:t>Handouts attached.</a:t>
            </a:r>
            <a:endParaRPr lang="en-US" dirty="0"/>
          </a:p>
        </p:txBody>
      </p:sp>
    </p:spTree>
    <p:extLst>
      <p:ext uri="{BB962C8B-B14F-4D97-AF65-F5344CB8AC3E}">
        <p14:creationId xmlns:p14="http://schemas.microsoft.com/office/powerpoint/2010/main" val="4111760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are aces?</a:t>
            </a:r>
            <a:endParaRPr lang="en-US" dirty="0"/>
          </a:p>
        </p:txBody>
      </p:sp>
      <p:sp>
        <p:nvSpPr>
          <p:cNvPr id="3" name="Subtitle 2"/>
          <p:cNvSpPr>
            <a:spLocks noGrp="1"/>
          </p:cNvSpPr>
          <p:nvPr>
            <p:ph type="subTitle" idx="1"/>
          </p:nvPr>
        </p:nvSpPr>
        <p:spPr/>
        <p:txBody>
          <a:bodyPr>
            <a:normAutofit lnSpcReduction="10000"/>
          </a:bodyPr>
          <a:lstStyle/>
          <a:p>
            <a:r>
              <a:rPr lang="en-US" dirty="0" smtClean="0"/>
              <a:t>Adverse childhood experiences are another reason why challenging behavior may be occurring. </a:t>
            </a:r>
            <a:endParaRPr lang="en-US" dirty="0"/>
          </a:p>
        </p:txBody>
      </p:sp>
    </p:spTree>
    <p:extLst>
      <p:ext uri="{BB962C8B-B14F-4D97-AF65-F5344CB8AC3E}">
        <p14:creationId xmlns:p14="http://schemas.microsoft.com/office/powerpoint/2010/main" val="1210846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827" y="167853"/>
            <a:ext cx="5299363" cy="6522292"/>
          </a:xfrm>
          <a:prstGeom prst="rect">
            <a:avLst/>
          </a:prstGeom>
        </p:spPr>
      </p:pic>
    </p:spTree>
    <p:extLst>
      <p:ext uri="{BB962C8B-B14F-4D97-AF65-F5344CB8AC3E}">
        <p14:creationId xmlns:p14="http://schemas.microsoft.com/office/powerpoint/2010/main" val="2884057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ES_handoutJan2015-v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678" y="0"/>
            <a:ext cx="5299364" cy="6858000"/>
          </a:xfrm>
          <a:prstGeom prst="rect">
            <a:avLst/>
          </a:prstGeom>
        </p:spPr>
      </p:pic>
    </p:spTree>
    <p:extLst>
      <p:ext uri="{BB962C8B-B14F-4D97-AF65-F5344CB8AC3E}">
        <p14:creationId xmlns:p14="http://schemas.microsoft.com/office/powerpoint/2010/main" val="4007857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this link on temperament</a:t>
            </a:r>
            <a:endParaRPr lang="en-US" dirty="0"/>
          </a:p>
        </p:txBody>
      </p:sp>
      <p:sp>
        <p:nvSpPr>
          <p:cNvPr id="3" name="Content Placeholder 2"/>
          <p:cNvSpPr>
            <a:spLocks noGrp="1"/>
          </p:cNvSpPr>
          <p:nvPr>
            <p:ph idx="1"/>
          </p:nvPr>
        </p:nvSpPr>
        <p:spPr/>
        <p:txBody>
          <a:bodyPr/>
          <a:lstStyle/>
          <a:p>
            <a:r>
              <a:rPr lang="en-US" dirty="0" smtClean="0"/>
              <a:t>There are 9 different criteria. Rate Low to High. Take the attached quiz to find your temperament based on traits.</a:t>
            </a:r>
          </a:p>
          <a:p>
            <a:r>
              <a:rPr lang="en-US" dirty="0" smtClean="0">
                <a:hlinkClick r:id="rId2"/>
              </a:rPr>
              <a:t>Take this Quiz: 9 types of Temperament</a:t>
            </a:r>
            <a:endParaRPr lang="en-US" dirty="0"/>
          </a:p>
        </p:txBody>
      </p:sp>
      <p:pic>
        <p:nvPicPr>
          <p:cNvPr id="4" name="Picture 3" descr="Screen Shot 2021-06-11 at 10.10.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24711"/>
            <a:ext cx="3079839" cy="3101452"/>
          </a:xfrm>
          <a:prstGeom prst="rect">
            <a:avLst/>
          </a:prstGeom>
        </p:spPr>
      </p:pic>
    </p:spTree>
    <p:extLst>
      <p:ext uri="{BB962C8B-B14F-4D97-AF65-F5344CB8AC3E}">
        <p14:creationId xmlns:p14="http://schemas.microsoft.com/office/powerpoint/2010/main" val="30278484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59" y="152718"/>
            <a:ext cx="5791200" cy="1371600"/>
          </a:xfrm>
        </p:spPr>
        <p:txBody>
          <a:bodyPr>
            <a:normAutofit/>
          </a:bodyPr>
          <a:lstStyle/>
          <a:p>
            <a:r>
              <a:rPr lang="en-US" sz="2800" dirty="0" smtClean="0"/>
              <a:t>TED TALK BY DR. NADINE BURKE HARRIS WILL CHANGE YOUR LIFE.</a:t>
            </a:r>
            <a:endParaRPr lang="en-US" sz="2800" dirty="0"/>
          </a:p>
        </p:txBody>
      </p:sp>
      <p:pic>
        <p:nvPicPr>
          <p:cNvPr id="4" name="Picture 3"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306" y="2116567"/>
            <a:ext cx="6440774" cy="3365824"/>
          </a:xfrm>
          <a:prstGeom prst="rect">
            <a:avLst/>
          </a:prstGeom>
        </p:spPr>
      </p:pic>
      <p:sp>
        <p:nvSpPr>
          <p:cNvPr id="3" name="Content Placeholder 2"/>
          <p:cNvSpPr>
            <a:spLocks noGrp="1"/>
          </p:cNvSpPr>
          <p:nvPr>
            <p:ph idx="1"/>
          </p:nvPr>
        </p:nvSpPr>
        <p:spPr>
          <a:xfrm>
            <a:off x="552713" y="1641943"/>
            <a:ext cx="4014476" cy="474624"/>
          </a:xfrm>
        </p:spPr>
        <p:txBody>
          <a:bodyPr>
            <a:noAutofit/>
          </a:bodyPr>
          <a:lstStyle/>
          <a:p>
            <a:r>
              <a:rPr lang="en-US" sz="4400" dirty="0" smtClean="0">
                <a:solidFill>
                  <a:srgbClr val="FF0000"/>
                </a:solidFill>
                <a:hlinkClick r:id="rId4"/>
              </a:rPr>
              <a:t>THIS VIDEO WILL CHANGE YOUR LIFE.</a:t>
            </a:r>
            <a:endParaRPr lang="en-US" sz="4400" dirty="0">
              <a:solidFill>
                <a:srgbClr val="FF0000"/>
              </a:solidFill>
            </a:endParaRPr>
          </a:p>
        </p:txBody>
      </p:sp>
    </p:spTree>
    <p:extLst>
      <p:ext uri="{BB962C8B-B14F-4D97-AF65-F5344CB8AC3E}">
        <p14:creationId xmlns:p14="http://schemas.microsoft.com/office/powerpoint/2010/main" val="4279902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an iep?</a:t>
            </a:r>
            <a:endParaRPr lang="en-US" dirty="0"/>
          </a:p>
        </p:txBody>
      </p:sp>
      <p:sp>
        <p:nvSpPr>
          <p:cNvPr id="3" name="Subtitle 2"/>
          <p:cNvSpPr>
            <a:spLocks noGrp="1"/>
          </p:cNvSpPr>
          <p:nvPr>
            <p:ph type="subTitle" idx="1"/>
          </p:nvPr>
        </p:nvSpPr>
        <p:spPr>
          <a:xfrm>
            <a:off x="457200" y="3979628"/>
            <a:ext cx="6858000" cy="2408558"/>
          </a:xfrm>
        </p:spPr>
        <p:txBody>
          <a:bodyPr>
            <a:normAutofit fontScale="92500" lnSpcReduction="20000"/>
          </a:bodyPr>
          <a:lstStyle/>
          <a:p>
            <a:r>
              <a:rPr lang="en-US" dirty="0" smtClean="0"/>
              <a:t>Individual education plan- this can be for intellectual, mental HEALTH, behavioral, or sensory challenges, etc. </a:t>
            </a:r>
          </a:p>
          <a:p>
            <a:endParaRPr lang="en-US" dirty="0"/>
          </a:p>
          <a:p>
            <a:r>
              <a:rPr lang="en-US" dirty="0" smtClean="0"/>
              <a:t>And you may be entitled to accommodations, which can be life changing. </a:t>
            </a:r>
          </a:p>
          <a:p>
            <a:endParaRPr lang="en-US" dirty="0"/>
          </a:p>
        </p:txBody>
      </p:sp>
    </p:spTree>
    <p:extLst>
      <p:ext uri="{BB962C8B-B14F-4D97-AF65-F5344CB8AC3E}">
        <p14:creationId xmlns:p14="http://schemas.microsoft.com/office/powerpoint/2010/main" val="740138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I Terminolog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427" y="0"/>
            <a:ext cx="5299364" cy="6858000"/>
          </a:xfrm>
          <a:prstGeom prst="rect">
            <a:avLst/>
          </a:prstGeom>
        </p:spPr>
      </p:pic>
    </p:spTree>
    <p:extLst>
      <p:ext uri="{BB962C8B-B14F-4D97-AF65-F5344CB8AC3E}">
        <p14:creationId xmlns:p14="http://schemas.microsoft.com/office/powerpoint/2010/main" val="146880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I Terminolog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557" y="320692"/>
            <a:ext cx="5299364" cy="6858000"/>
          </a:xfrm>
          <a:prstGeom prst="rect">
            <a:avLst/>
          </a:prstGeom>
        </p:spPr>
      </p:pic>
    </p:spTree>
    <p:extLst>
      <p:ext uri="{BB962C8B-B14F-4D97-AF65-F5344CB8AC3E}">
        <p14:creationId xmlns:p14="http://schemas.microsoft.com/office/powerpoint/2010/main" val="2382425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I Terminolog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361" y="102621"/>
            <a:ext cx="5299364" cy="6858000"/>
          </a:xfrm>
          <a:prstGeom prst="rect">
            <a:avLst/>
          </a:prstGeom>
        </p:spPr>
      </p:pic>
    </p:spTree>
    <p:extLst>
      <p:ext uri="{BB962C8B-B14F-4D97-AF65-F5344CB8AC3E}">
        <p14:creationId xmlns:p14="http://schemas.microsoft.com/office/powerpoint/2010/main" val="3736660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1-03-25 at 10.26.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25" y="723260"/>
            <a:ext cx="7928435" cy="6134740"/>
          </a:xfrm>
          <a:prstGeom prst="rect">
            <a:avLst/>
          </a:prstGeom>
        </p:spPr>
      </p:pic>
      <p:sp>
        <p:nvSpPr>
          <p:cNvPr id="3" name="TextBox 2"/>
          <p:cNvSpPr txBox="1"/>
          <p:nvPr/>
        </p:nvSpPr>
        <p:spPr>
          <a:xfrm>
            <a:off x="833897" y="400094"/>
            <a:ext cx="7376964" cy="646331"/>
          </a:xfrm>
          <a:prstGeom prst="rect">
            <a:avLst/>
          </a:prstGeom>
          <a:noFill/>
        </p:spPr>
        <p:txBody>
          <a:bodyPr wrap="none" rtlCol="0">
            <a:spAutoFit/>
          </a:bodyPr>
          <a:lstStyle/>
          <a:p>
            <a:r>
              <a:rPr lang="en-US" dirty="0"/>
              <a:t>VISIT OUR WEBSITE: </a:t>
            </a:r>
            <a:r>
              <a:rPr lang="en-US" dirty="0">
                <a:hlinkClick r:id="rId3"/>
              </a:rPr>
              <a:t>https://www.jollytoddlers.com/early-intervention</a:t>
            </a:r>
            <a:endParaRPr lang="en-US" dirty="0"/>
          </a:p>
          <a:p>
            <a:endParaRPr lang="en-US" dirty="0"/>
          </a:p>
        </p:txBody>
      </p:sp>
    </p:spTree>
    <p:extLst>
      <p:ext uri="{BB962C8B-B14F-4D97-AF65-F5344CB8AC3E}">
        <p14:creationId xmlns:p14="http://schemas.microsoft.com/office/powerpoint/2010/main" val="284368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1-03-25 at 10.26.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62" y="228183"/>
            <a:ext cx="8646869" cy="6629817"/>
          </a:xfrm>
          <a:prstGeom prst="rect">
            <a:avLst/>
          </a:prstGeom>
        </p:spPr>
      </p:pic>
    </p:spTree>
    <p:extLst>
      <p:ext uri="{BB962C8B-B14F-4D97-AF65-F5344CB8AC3E}">
        <p14:creationId xmlns:p14="http://schemas.microsoft.com/office/powerpoint/2010/main" val="3907900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cks County EI Services during COVID 19 plus IU.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299" y="282208"/>
            <a:ext cx="5239674" cy="6575791"/>
          </a:xfrm>
          <a:prstGeom prst="rect">
            <a:avLst/>
          </a:prstGeom>
        </p:spPr>
      </p:pic>
    </p:spTree>
    <p:extLst>
      <p:ext uri="{BB962C8B-B14F-4D97-AF65-F5344CB8AC3E}">
        <p14:creationId xmlns:p14="http://schemas.microsoft.com/office/powerpoint/2010/main" val="409737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LY INTEVENTION TIMELINES TIP SHEET 2-19-2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291486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LY INTEVENTION TIMELINES TIP SHEET 2-19-2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Tree>
    <p:extLst>
      <p:ext uri="{BB962C8B-B14F-4D97-AF65-F5344CB8AC3E}">
        <p14:creationId xmlns:p14="http://schemas.microsoft.com/office/powerpoint/2010/main" val="428183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overlap?</a:t>
            </a:r>
            <a:endParaRPr lang="en-US" dirty="0"/>
          </a:p>
        </p:txBody>
      </p:sp>
      <p:pic>
        <p:nvPicPr>
          <p:cNvPr id="4" name="Picture 3" descr="Screen Shot 2021-06-11 at 9.2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09877"/>
            <a:ext cx="2211642" cy="4320758"/>
          </a:xfrm>
          <a:prstGeom prst="rect">
            <a:avLst/>
          </a:prstGeom>
        </p:spPr>
      </p:pic>
      <p:pic>
        <p:nvPicPr>
          <p:cNvPr id="5" name="Picture 4" descr="Screen Shot 2021-06-11 at 9.23.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650" y="915774"/>
            <a:ext cx="4959446" cy="3373091"/>
          </a:xfrm>
          <a:prstGeom prst="rect">
            <a:avLst/>
          </a:prstGeom>
        </p:spPr>
      </p:pic>
      <p:pic>
        <p:nvPicPr>
          <p:cNvPr id="6" name="Picture 5" descr="Screen Shot 2021-06-11 at 9.23.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650" y="4058543"/>
            <a:ext cx="4751661" cy="2351168"/>
          </a:xfrm>
          <a:prstGeom prst="rect">
            <a:avLst/>
          </a:prstGeom>
        </p:spPr>
      </p:pic>
      <p:sp>
        <p:nvSpPr>
          <p:cNvPr id="3" name="Content Placeholder 2"/>
          <p:cNvSpPr>
            <a:spLocks noGrp="1"/>
          </p:cNvSpPr>
          <p:nvPr>
            <p:ph idx="1"/>
          </p:nvPr>
        </p:nvSpPr>
        <p:spPr>
          <a:xfrm>
            <a:off x="457200" y="5438307"/>
            <a:ext cx="4253467" cy="1170455"/>
          </a:xfrm>
        </p:spPr>
        <p:txBody>
          <a:bodyPr wrap="none">
            <a:normAutofit fontScale="92500" lnSpcReduction="10000"/>
          </a:bodyPr>
          <a:lstStyle/>
          <a:p>
            <a:endParaRPr lang="en-US" dirty="0"/>
          </a:p>
          <a:p>
            <a:r>
              <a:rPr lang="en-US" dirty="0" smtClean="0"/>
              <a:t>WATCH THIS VIDEO:</a:t>
            </a:r>
          </a:p>
          <a:p>
            <a:r>
              <a:rPr lang="en-US" dirty="0" smtClean="0">
                <a:hlinkClick r:id="rId5"/>
              </a:rPr>
              <a:t>https</a:t>
            </a:r>
            <a:r>
              <a:rPr lang="en-US" dirty="0">
                <a:hlinkClick r:id="rId5"/>
              </a:rPr>
              <a:t>://</a:t>
            </a:r>
            <a:r>
              <a:rPr lang="en-US" dirty="0" err="1">
                <a:hlinkClick r:id="rId5"/>
              </a:rPr>
              <a:t>youtu.be</a:t>
            </a:r>
            <a:r>
              <a:rPr lang="en-US" dirty="0">
                <a:hlinkClick r:id="rId5"/>
              </a:rPr>
              <a:t>/X5WwygeREr4</a:t>
            </a:r>
            <a:endParaRPr lang="en-US" dirty="0"/>
          </a:p>
        </p:txBody>
      </p:sp>
    </p:spTree>
    <p:extLst>
      <p:ext uri="{BB962C8B-B14F-4D97-AF65-F5344CB8AC3E}">
        <p14:creationId xmlns:p14="http://schemas.microsoft.com/office/powerpoint/2010/main" val="27106604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IECMH-Request-for-Service-and-Parent-Facility-Agreement-2-27-202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411" y="0"/>
            <a:ext cx="5299364" cy="6858000"/>
          </a:xfrm>
          <a:prstGeom prst="rect">
            <a:avLst/>
          </a:prstGeom>
        </p:spPr>
      </p:pic>
    </p:spTree>
    <p:extLst>
      <p:ext uri="{BB962C8B-B14F-4D97-AF65-F5344CB8AC3E}">
        <p14:creationId xmlns:p14="http://schemas.microsoft.com/office/powerpoint/2010/main" val="1755803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GOODNESS OF FIT</a:t>
            </a:r>
            <a:endParaRPr lang="en-US" dirty="0"/>
          </a:p>
        </p:txBody>
      </p:sp>
      <p:sp>
        <p:nvSpPr>
          <p:cNvPr id="3" name="Content Placeholder 2"/>
          <p:cNvSpPr>
            <a:spLocks noGrp="1"/>
          </p:cNvSpPr>
          <p:nvPr>
            <p:ph idx="1"/>
          </p:nvPr>
        </p:nvSpPr>
        <p:spPr>
          <a:xfrm>
            <a:off x="3278321" y="1635620"/>
            <a:ext cx="2252292" cy="4871950"/>
          </a:xfrm>
        </p:spPr>
        <p:txBody>
          <a:bodyPr>
            <a:normAutofit/>
          </a:bodyPr>
          <a:lstStyle/>
          <a:p>
            <a:r>
              <a:rPr lang="en-US" dirty="0" smtClean="0"/>
              <a:t>SUGGESTED VIDEOS</a:t>
            </a:r>
          </a:p>
          <a:p>
            <a:r>
              <a:rPr lang="en-US" u="sng" dirty="0" smtClean="0"/>
              <a:t>MATCH</a:t>
            </a:r>
          </a:p>
          <a:p>
            <a:r>
              <a:rPr lang="en-US" dirty="0" smtClean="0">
                <a:hlinkClick r:id="rId3"/>
              </a:rPr>
              <a:t>https</a:t>
            </a:r>
            <a:r>
              <a:rPr lang="en-US" dirty="0">
                <a:hlinkClick r:id="rId3"/>
              </a:rPr>
              <a:t>://youtu.be/</a:t>
            </a:r>
            <a:r>
              <a:rPr lang="en-US" dirty="0" smtClean="0">
                <a:hlinkClick r:id="rId3"/>
              </a:rPr>
              <a:t>p6rFQ_ix7b8</a:t>
            </a:r>
            <a:endParaRPr lang="en-US" dirty="0" smtClean="0"/>
          </a:p>
          <a:p>
            <a:endParaRPr lang="en-US" dirty="0"/>
          </a:p>
          <a:p>
            <a:r>
              <a:rPr lang="en-US" dirty="0" smtClean="0"/>
              <a:t>MISMATCH</a:t>
            </a:r>
          </a:p>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=dFxJfLEXsx4</a:t>
            </a:r>
            <a:endParaRPr lang="en-US" dirty="0" smtClean="0"/>
          </a:p>
        </p:txBody>
      </p:sp>
      <p:pic>
        <p:nvPicPr>
          <p:cNvPr id="4" name="Picture 3" descr="Screen Shot 2021-06-11 at 9.29.3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524318"/>
            <a:ext cx="2483496" cy="5333682"/>
          </a:xfrm>
          <a:prstGeom prst="rect">
            <a:avLst/>
          </a:prstGeom>
        </p:spPr>
      </p:pic>
      <p:pic>
        <p:nvPicPr>
          <p:cNvPr id="5" name="Picture 4" descr="Screen Shot 2021-06-11 at 9.32.3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0650" y="1411793"/>
            <a:ext cx="2713175" cy="5098585"/>
          </a:xfrm>
          <a:prstGeom prst="rect">
            <a:avLst/>
          </a:prstGeom>
        </p:spPr>
      </p:pic>
    </p:spTree>
    <p:extLst>
      <p:ext uri="{BB962C8B-B14F-4D97-AF65-F5344CB8AC3E}">
        <p14:creationId xmlns:p14="http://schemas.microsoft.com/office/powerpoint/2010/main" val="26700352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LET’S REVISIT OUR RESPONSES &amp; USE TEMPERAMENT SCENARIO CARDS (ATTACHED)</a:t>
            </a:r>
            <a:endParaRPr lang="en-US" sz="2400" dirty="0"/>
          </a:p>
        </p:txBody>
      </p:sp>
      <p:pic>
        <p:nvPicPr>
          <p:cNvPr id="4" name="Content Placeholder 3" descr="Screen Shot 2021-06-11 at 9.35.06 AM.png"/>
          <p:cNvPicPr>
            <a:picLocks noGrp="1" noChangeAspect="1"/>
          </p:cNvPicPr>
          <p:nvPr>
            <p:ph idx="1"/>
          </p:nvPr>
        </p:nvPicPr>
        <p:blipFill>
          <a:blip r:embed="rId2">
            <a:extLst>
              <a:ext uri="{28A0092B-C50C-407E-A947-70E740481C1C}">
                <a14:useLocalDpi xmlns:a14="http://schemas.microsoft.com/office/drawing/2010/main" val="0"/>
              </a:ext>
            </a:extLst>
          </a:blip>
          <a:srcRect l="-17558" r="-17558"/>
          <a:stretch>
            <a:fillRect/>
          </a:stretch>
        </p:blipFill>
        <p:spPr/>
      </p:pic>
    </p:spTree>
    <p:extLst>
      <p:ext uri="{BB962C8B-B14F-4D97-AF65-F5344CB8AC3E}">
        <p14:creationId xmlns:p14="http://schemas.microsoft.com/office/powerpoint/2010/main" val="33753855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LIST 2 OR 3 STRENGTHS USING THE HANDOUT</a:t>
            </a:r>
            <a:endParaRPr lang="en-US" dirty="0"/>
          </a:p>
        </p:txBody>
      </p:sp>
      <p:pic>
        <p:nvPicPr>
          <p:cNvPr id="4" name="Content Placeholder 3" descr="Screen Shot 2021-06-11 at 9.39.34 AM.png"/>
          <p:cNvPicPr>
            <a:picLocks noGrp="1" noChangeAspect="1"/>
          </p:cNvPicPr>
          <p:nvPr>
            <p:ph idx="1"/>
          </p:nvPr>
        </p:nvPicPr>
        <p:blipFill>
          <a:blip r:embed="rId3">
            <a:extLst>
              <a:ext uri="{28A0092B-C50C-407E-A947-70E740481C1C}">
                <a14:useLocalDpi xmlns:a14="http://schemas.microsoft.com/office/drawing/2010/main" val="0"/>
              </a:ext>
            </a:extLst>
          </a:blip>
          <a:srcRect l="-34457" r="-34457"/>
          <a:stretch>
            <a:fillRect/>
          </a:stretch>
        </p:blipFill>
        <p:spPr/>
      </p:pic>
      <p:sp>
        <p:nvSpPr>
          <p:cNvPr id="5" name="TextBox 4"/>
          <p:cNvSpPr txBox="1"/>
          <p:nvPr/>
        </p:nvSpPr>
        <p:spPr>
          <a:xfrm>
            <a:off x="3669809" y="5934848"/>
            <a:ext cx="5082607" cy="646331"/>
          </a:xfrm>
          <a:prstGeom prst="rect">
            <a:avLst/>
          </a:prstGeom>
          <a:noFill/>
        </p:spPr>
        <p:txBody>
          <a:bodyPr wrap="none" rtlCol="0">
            <a:spAutoFit/>
          </a:bodyPr>
          <a:lstStyle/>
          <a:p>
            <a:r>
              <a:rPr lang="en-US" i="1" dirty="0" smtClean="0">
                <a:solidFill>
                  <a:schemeClr val="tx2">
                    <a:lumMod val="75000"/>
                  </a:schemeClr>
                </a:solidFill>
              </a:rPr>
              <a:t>NOW LOOK AT YOUR TEMPERAMENT QUIZ, </a:t>
            </a:r>
          </a:p>
          <a:p>
            <a:r>
              <a:rPr lang="en-US" i="1" dirty="0" smtClean="0">
                <a:solidFill>
                  <a:schemeClr val="tx2">
                    <a:lumMod val="75000"/>
                  </a:schemeClr>
                </a:solidFill>
              </a:rPr>
              <a:t>HOW DOES IT COMPARE?</a:t>
            </a:r>
            <a:endParaRPr lang="en-US" i="1" dirty="0">
              <a:solidFill>
                <a:schemeClr val="tx2">
                  <a:lumMod val="75000"/>
                </a:schemeClr>
              </a:solidFill>
            </a:endParaRPr>
          </a:p>
        </p:txBody>
      </p:sp>
    </p:spTree>
    <p:extLst>
      <p:ext uri="{BB962C8B-B14F-4D97-AF65-F5344CB8AC3E}">
        <p14:creationId xmlns:p14="http://schemas.microsoft.com/office/powerpoint/2010/main" val="409389788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66" y="503330"/>
            <a:ext cx="3835991" cy="761587"/>
          </a:xfrm>
        </p:spPr>
        <p:txBody>
          <a:bodyPr/>
          <a:lstStyle/>
          <a:p>
            <a:r>
              <a:rPr lang="en-US" dirty="0" smtClean="0"/>
              <a:t>A HA MOMENT</a:t>
            </a:r>
            <a:endParaRPr lang="en-US" dirty="0"/>
          </a:p>
        </p:txBody>
      </p:sp>
      <p:pic>
        <p:nvPicPr>
          <p:cNvPr id="7" name="Content Placeholder 6" descr="Screen Shot 2021-06-11 at 9.44.18 AM.png"/>
          <p:cNvPicPr>
            <a:picLocks noGrp="1" noChangeAspect="1"/>
          </p:cNvPicPr>
          <p:nvPr>
            <p:ph idx="1"/>
          </p:nvPr>
        </p:nvPicPr>
        <p:blipFill>
          <a:blip r:embed="rId2">
            <a:extLst>
              <a:ext uri="{28A0092B-C50C-407E-A947-70E740481C1C}">
                <a14:useLocalDpi xmlns:a14="http://schemas.microsoft.com/office/drawing/2010/main" val="0"/>
              </a:ext>
            </a:extLst>
          </a:blip>
          <a:srcRect t="-10832" b="-10832"/>
          <a:stretch>
            <a:fillRect/>
          </a:stretch>
        </p:blipFill>
        <p:spPr>
          <a:xfrm>
            <a:off x="457200" y="1495400"/>
            <a:ext cx="7620000" cy="4373563"/>
          </a:xfrm>
        </p:spPr>
      </p:pic>
    </p:spTree>
    <p:extLst>
      <p:ext uri="{BB962C8B-B14F-4D97-AF65-F5344CB8AC3E}">
        <p14:creationId xmlns:p14="http://schemas.microsoft.com/office/powerpoint/2010/main" val="32304873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230</TotalTime>
  <Words>564</Words>
  <Application>Microsoft Macintosh PowerPoint</Application>
  <PresentationFormat>On-screen Show (4:3)</PresentationFormat>
  <Paragraphs>69</Paragraphs>
  <Slides>50</Slides>
  <Notes>10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Essential</vt:lpstr>
      <vt:lpstr>BUILDING RELATIONSHIPS WITH  CHILDREN WHO CHALLENGE US</vt:lpstr>
      <vt:lpstr>THREE DOGS EXERCISE: JOT DOWN WHAT QUALITIES COME TO MIND</vt:lpstr>
      <vt:lpstr>temperament</vt:lpstr>
      <vt:lpstr>Visit this link on temperament</vt:lpstr>
      <vt:lpstr>What about overlap?</vt:lpstr>
      <vt:lpstr>GOODNESS OF FIT</vt:lpstr>
      <vt:lpstr>LET’S REVISIT OUR RESPONSES &amp; USE TEMPERAMENT SCENARIO CARDS (ATTACHED)</vt:lpstr>
      <vt:lpstr>LIST 2 OR 3 STRENGTHS USING THE HANDOUT</vt:lpstr>
      <vt:lpstr>A HA MOMENT</vt:lpstr>
      <vt:lpstr>TOLSTOY CONT’D</vt:lpstr>
      <vt:lpstr>DEAR ABBY LETTER- LET’S BRAINSTORM</vt:lpstr>
      <vt:lpstr>HANDOUTS: PARENTS COUNT &amp; DID YOU KNOW?</vt:lpstr>
      <vt:lpstr>Now let’s look at everyday examples</vt:lpstr>
      <vt:lpstr>PowerPoint Presentation</vt:lpstr>
      <vt:lpstr>PowerPoint Presentation</vt:lpstr>
      <vt:lpstr>PowerPoint Presentation</vt:lpstr>
      <vt:lpstr>PowerPoint Presentation</vt:lpstr>
      <vt:lpstr>PowerPoint Presentation</vt:lpstr>
      <vt:lpstr>PowerPoint Presentation</vt:lpstr>
      <vt:lpstr>Cooperation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discipline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Activities to avoid challenging behaviors</vt:lpstr>
      <vt:lpstr>What are aces?</vt:lpstr>
      <vt:lpstr>PowerPoint Presentation</vt:lpstr>
      <vt:lpstr>PowerPoint Presentation</vt:lpstr>
      <vt:lpstr>TED TALK BY DR. NADINE BURKE HARRIS WILL CHANGE YOUR LIFE.</vt:lpstr>
      <vt:lpstr>What is an iep?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RELATIONSHIPS WITH  CHILDREN WHO CHALLENGE US</dc:title>
  <dc:creator>nancy a thompson</dc:creator>
  <cp:lastModifiedBy>nancy a thompson</cp:lastModifiedBy>
  <cp:revision>27</cp:revision>
  <dcterms:created xsi:type="dcterms:W3CDTF">2021-06-11T12:53:23Z</dcterms:created>
  <dcterms:modified xsi:type="dcterms:W3CDTF">2021-06-12T13:34:00Z</dcterms:modified>
</cp:coreProperties>
</file>